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B83A8179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51206400" cy="3017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56" userDrawn="1">
          <p15:clr>
            <a:srgbClr val="A4A3A4"/>
          </p15:clr>
        </p15:guide>
        <p15:guide id="2" pos="110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124268-7C2A-EC36-C909-85C3F0F68A65}" name="baumbarp baumbarp" initials="bb" userId="e7dfa453c4535362" providerId="Windows Live"/>
  <p188:author id="{7CFDC4A7-5C43-876D-02F0-C35FE386F067}" name="Michael Detke" initials="MD" userId="udt9/XBF5NmN7gZCWCxmJYYUAvzsddtjDLUC5azUT7g=" providerId="None"/>
  <p188:author id="{0405B2E8-1CA1-0CDF-09C7-765806DA25B2}" name="Casey Lynch" initials="CL" userId="1ae23d3f22a4d9a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5B0EA2-4580-4764-A5A0-FFD97ECB04C8}" v="2" dt="2026-05-18T17:33:56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098" autoAdjust="0"/>
    <p:restoredTop sz="94538"/>
  </p:normalViewPr>
  <p:slideViewPr>
    <p:cSldViewPr snapToGrid="0" showGuides="1">
      <p:cViewPr>
        <p:scale>
          <a:sx n="30" d="100"/>
          <a:sy n="30" d="100"/>
        </p:scale>
        <p:origin x="2384" y="80"/>
      </p:cViewPr>
      <p:guideLst>
        <p:guide orient="horz" pos="4056"/>
        <p:guide pos="110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8/10/relationships/authors" Target="author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Detke" userId="udt9/XBF5NmN7gZCWCxmJYYUAvzsddtjDLUC5azUT7g=" providerId="None" clId="Web-{795B0EA2-4580-4764-A5A0-FFD97ECB04C8}"/>
    <pc:docChg chg="modSld">
      <pc:chgData name="Michael Detke" userId="udt9/XBF5NmN7gZCWCxmJYYUAvzsddtjDLUC5azUT7g=" providerId="None" clId="Web-{795B0EA2-4580-4764-A5A0-FFD97ECB04C8}" dt="2026-05-18T17:33:56.896" v="1" actId="1076"/>
      <pc:docMkLst>
        <pc:docMk/>
      </pc:docMkLst>
      <pc:sldChg chg="modSp">
        <pc:chgData name="Michael Detke" userId="udt9/XBF5NmN7gZCWCxmJYYUAvzsddtjDLUC5azUT7g=" providerId="None" clId="Web-{795B0EA2-4580-4764-A5A0-FFD97ECB04C8}" dt="2026-05-18T17:33:56.896" v="1" actId="1076"/>
        <pc:sldMkLst>
          <pc:docMk/>
          <pc:sldMk cId="3090841977" sldId="257"/>
        </pc:sldMkLst>
        <pc:picChg chg="mod">
          <ac:chgData name="Michael Detke" userId="udt9/XBF5NmN7gZCWCxmJYYUAvzsddtjDLUC5azUT7g=" providerId="None" clId="Web-{795B0EA2-4580-4764-A5A0-FFD97ECB04C8}" dt="2026-05-18T17:33:56.896" v="1" actId="1076"/>
          <ac:picMkLst>
            <pc:docMk/>
            <pc:sldMk cId="3090841977" sldId="257"/>
            <ac:picMk id="10" creationId="{B5206886-60C7-0FF6-34A0-7C0DADCE329D}"/>
          </ac:picMkLst>
        </pc:picChg>
      </pc:sldChg>
    </pc:docChg>
  </pc:docChgLst>
</pc:chgInfo>
</file>

<file path=ppt/comments/modernComment_101_B83A817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B26C2EE-2014-CA45-BEC0-15E60D9167D1}" authorId="{0405B2E8-1CA1-0CDF-09C7-765806DA25B2}" created="2026-03-10T19:52:56.0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90841977" sldId="257"/>
      <ac:spMk id="7" creationId="{DA83F9B8-3B6C-B117-2426-51FD5B6980B4}"/>
      <ac:txMk cp="181">
        <ac:context len="182" hash="1402254568"/>
      </ac:txMk>
    </ac:txMkLst>
    <p188:pos x="26795431" y="2822095"/>
    <p188:replyLst>
      <p188:reply id="{871553C1-40C5-4090-939E-9A31F86BAC91}" authorId="{7CFDC4A7-5C43-876D-02F0-C35FE386F067}" created="2026-03-11T14:39:55.696">
        <p188:txBody>
          <a:bodyPr/>
          <a:lstStyle/>
          <a:p>
            <a:r>
              <a:rPr lang="en-US"/>
              <a:t>I think agitation and aggression would catch more eyeballs.  </a:t>
            </a:r>
          </a:p>
        </p188:txBody>
      </p188:reply>
    </p188:replyLst>
    <p188:txBody>
      <a:bodyPr/>
      <a:lstStyle/>
      <a:p>
        <a:r>
          <a:rPr lang="en-US"/>
          <a:t>or "Alzheimer's aggression and agitation"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CFA86-B753-C14D-B831-0AAD8E9B4653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11213" y="1143000"/>
            <a:ext cx="5235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11EB1-275A-9A46-AC2D-67F6B95E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911EB1-275A-9A46-AC2D-67F6B95E84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30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938397"/>
            <a:ext cx="38404800" cy="1050544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848967"/>
            <a:ext cx="38404800" cy="7285353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65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258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606550"/>
            <a:ext cx="11041380" cy="255720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606550"/>
            <a:ext cx="32484060" cy="255720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7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9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522849"/>
            <a:ext cx="44165520" cy="12552043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20193639"/>
            <a:ext cx="44165520" cy="6600823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55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8032750"/>
            <a:ext cx="21762720" cy="1914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8032750"/>
            <a:ext cx="21762720" cy="1914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1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606552"/>
            <a:ext cx="44165520" cy="58324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397117"/>
            <a:ext cx="21662705" cy="3625213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1022330"/>
            <a:ext cx="21662705" cy="16212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397117"/>
            <a:ext cx="21769390" cy="3625213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1022330"/>
            <a:ext cx="21769390" cy="16212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90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6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011680"/>
            <a:ext cx="16515395" cy="704088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344672"/>
            <a:ext cx="25923240" cy="2144395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052560"/>
            <a:ext cx="16515395" cy="16770987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07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011680"/>
            <a:ext cx="16515395" cy="704088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344672"/>
            <a:ext cx="25923240" cy="2144395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052560"/>
            <a:ext cx="16515395" cy="16770987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958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606552"/>
            <a:ext cx="44165520" cy="5832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8032750"/>
            <a:ext cx="44165520" cy="191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7967942"/>
            <a:ext cx="11521440" cy="1606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9E547-EB48-4AFD-98E8-D849761A2E74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7967942"/>
            <a:ext cx="17282160" cy="1606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7967942"/>
            <a:ext cx="11521440" cy="1606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069F4-296B-47A7-BF5D-F6C0935252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0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18/10/relationships/comments" Target="../comments/modernComment_101_B83A8179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>
            <a:extLst>
              <a:ext uri="{FF2B5EF4-FFF2-40B4-BE49-F238E27FC236}">
                <a16:creationId xmlns:a16="http://schemas.microsoft.com/office/drawing/2014/main" id="{5556B267-6B0F-59A3-D0C4-D0A6C9216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3052" y="27734275"/>
            <a:ext cx="2924741" cy="1628775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DA83F9B8-3B6C-B117-2426-51FD5B698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922" y="727929"/>
            <a:ext cx="3505786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8515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8515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8515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8515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8515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85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85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85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8515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865"/>
              </a:spcBef>
              <a:defRPr/>
            </a:pPr>
            <a:r>
              <a:rPr lang="en-US" sz="5400" b="1" spc="15" dirty="0">
                <a:latin typeface="Open Sans"/>
                <a:cs typeface="Arial" panose="020B0604020202020204" pitchFamily="34" charset="0"/>
              </a:rPr>
              <a:t>The Phase 2/3 GAIN Trial of the first-generation </a:t>
            </a:r>
            <a:r>
              <a:rPr lang="en-US" sz="5400" b="1" i="1" spc="15" dirty="0">
                <a:latin typeface="Open Sans"/>
                <a:cs typeface="Arial" panose="020B0604020202020204" pitchFamily="34" charset="0"/>
              </a:rPr>
              <a:t>P. gingivalis </a:t>
            </a:r>
            <a:r>
              <a:rPr lang="en-US" sz="5400" b="1" spc="15" dirty="0">
                <a:latin typeface="Open Sans"/>
                <a:cs typeface="Arial" panose="020B0604020202020204" pitchFamily="34" charset="0"/>
              </a:rPr>
              <a:t>gingipain inhibitor atuzaginstat in mild-to-moderate probable AD: New CSF Biomarker Data and Neuropsychiatric Outcomes</a:t>
            </a:r>
            <a:endParaRPr lang="en-US" sz="6000" b="1" spc="15" dirty="0">
              <a:latin typeface="Open Sans"/>
              <a:cs typeface="OpenSans-ExtraBold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436F2E1-3E3D-0C94-F351-56FB640CD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490" y="2576748"/>
            <a:ext cx="47333104" cy="20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851525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Char char="•"/>
              <a:defRPr sz="11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851525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Char char="•"/>
              <a:defRPr sz="10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851525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Char char="•"/>
              <a:defRPr sz="8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851525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851525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851525" eaLnBrk="0" fontAlgn="base" hangingPunct="0">
              <a:lnSpc>
                <a:spcPct val="90000"/>
              </a:lnSpc>
              <a:spcBef>
                <a:spcPts val="2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851525" eaLnBrk="0" fontAlgn="base" hangingPunct="0">
              <a:lnSpc>
                <a:spcPct val="90000"/>
              </a:lnSpc>
              <a:spcBef>
                <a:spcPts val="2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851525" eaLnBrk="0" fontAlgn="base" hangingPunct="0">
              <a:lnSpc>
                <a:spcPct val="90000"/>
              </a:lnSpc>
              <a:spcBef>
                <a:spcPts val="2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851525" eaLnBrk="0" fontAlgn="base" hangingPunct="0">
              <a:lnSpc>
                <a:spcPct val="90000"/>
              </a:lnSpc>
              <a:spcBef>
                <a:spcPts val="2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Michael Detke, MD PhD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Marwan Sabbagh, MD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 Joanna Bolger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Mark Ryder, DMD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Craig Mallinckrodt, PhD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Florian Ermini, PhD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Casey Lynch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, Stephen Dominy, MD</a:t>
            </a:r>
            <a:r>
              <a:rPr lang="en-US" sz="3600" baseline="30000" dirty="0"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dirty="0">
                <a:ea typeface="Calibri" panose="020F0502020204030204" pitchFamily="34" charset="0"/>
                <a:cs typeface="Arial" panose="020B0604020202020204" pitchFamily="34" charset="0"/>
              </a:rPr>
              <a:t>(1) Lighthouse Pharmaceuticals, Novato, CA; (2) Barrow Neurological Institute, Phoenix, AZ; (3) Stanford University, Stanford, CA; (4) Pentara Corp, Millcreek, UT.</a:t>
            </a:r>
          </a:p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6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3D5F51-7627-7E2D-9BE3-AD1BE620EB64}"/>
              </a:ext>
            </a:extLst>
          </p:cNvPr>
          <p:cNvSpPr/>
          <p:nvPr/>
        </p:nvSpPr>
        <p:spPr>
          <a:xfrm>
            <a:off x="-20695722" y="26047590"/>
            <a:ext cx="350952" cy="425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2" b="1" dirty="0">
                <a:solidFill>
                  <a:schemeClr val="bg1"/>
                </a:solidFill>
                <a:latin typeface="Open Sans"/>
              </a:rPr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F8A2C-AFEC-3AFE-6E35-5F75D614CF47}"/>
              </a:ext>
            </a:extLst>
          </p:cNvPr>
          <p:cNvSpPr/>
          <p:nvPr/>
        </p:nvSpPr>
        <p:spPr>
          <a:xfrm>
            <a:off x="39371492" y="22633228"/>
            <a:ext cx="131448" cy="144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">
            <a:extLst>
              <a:ext uri="{FF2B5EF4-FFF2-40B4-BE49-F238E27FC236}">
                <a16:creationId xmlns:a16="http://schemas.microsoft.com/office/drawing/2014/main" id="{F587C1C1-A73F-84EA-AFC2-8A25C5C40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3531" y="7481820"/>
            <a:ext cx="14266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Open Sans"/>
              </a:rPr>
              <a:t>Seminal </a:t>
            </a:r>
          </a:p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Open Sans"/>
              </a:rPr>
              <a:t>Discovery</a:t>
            </a: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2993033F-2B12-A8D6-2A06-A11D89E80B9D}"/>
              </a:ext>
            </a:extLst>
          </p:cNvPr>
          <p:cNvSpPr/>
          <p:nvPr/>
        </p:nvSpPr>
        <p:spPr>
          <a:xfrm>
            <a:off x="911293" y="4276126"/>
            <a:ext cx="15544800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Abstract</a:t>
            </a: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253D8CC3-4F00-5048-E319-3657A90A56C1}"/>
              </a:ext>
            </a:extLst>
          </p:cNvPr>
          <p:cNvSpPr/>
          <p:nvPr/>
        </p:nvSpPr>
        <p:spPr>
          <a:xfrm>
            <a:off x="848397" y="7392783"/>
            <a:ext cx="15544800" cy="1388826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Atuzaginstat slowed cognitive decline in prespecified PG+ AD subgroup in the Phase 2/3 GAIN trial </a:t>
            </a:r>
          </a:p>
        </p:txBody>
      </p: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2CF5EC9B-699D-8B9D-ED76-ABEA7F79A8FF}"/>
              </a:ext>
            </a:extLst>
          </p:cNvPr>
          <p:cNvSpPr/>
          <p:nvPr/>
        </p:nvSpPr>
        <p:spPr>
          <a:xfrm>
            <a:off x="17271874" y="4238785"/>
            <a:ext cx="15544800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NPI Subdomain analysis in PG+ and PG- populations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8FE48C-1530-7B87-7BC8-3CE0CE5F36EC}"/>
              </a:ext>
            </a:extLst>
          </p:cNvPr>
          <p:cNvSpPr txBox="1"/>
          <p:nvPr/>
        </p:nvSpPr>
        <p:spPr>
          <a:xfrm>
            <a:off x="47918616" y="24135454"/>
            <a:ext cx="1593615" cy="31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7668B8-FE13-5AD6-5D80-110898B2B0C8}"/>
              </a:ext>
            </a:extLst>
          </p:cNvPr>
          <p:cNvSpPr txBox="1"/>
          <p:nvPr/>
        </p:nvSpPr>
        <p:spPr>
          <a:xfrm>
            <a:off x="6614263" y="25731975"/>
            <a:ext cx="543097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 dose (25 mg QD)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A480FF0-58A8-B60D-B615-8ADFC4C68393}"/>
              </a:ext>
            </a:extLst>
          </p:cNvPr>
          <p:cNvSpPr txBox="1"/>
          <p:nvPr/>
        </p:nvSpPr>
        <p:spPr>
          <a:xfrm>
            <a:off x="45136666" y="29790285"/>
            <a:ext cx="6722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©Lighthouse Pharmaceuticals- Proprietary &amp; Confidential</a:t>
            </a:r>
          </a:p>
          <a:p>
            <a:endParaRPr lang="en-US" dirty="0"/>
          </a:p>
        </p:txBody>
      </p:sp>
      <p:pic>
        <p:nvPicPr>
          <p:cNvPr id="14" name="Picture 13" descr="A blue and purpl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CD1B0E8F-3FD2-1F7E-46D3-67BF0744F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150" y="398623"/>
            <a:ext cx="5480910" cy="2018191"/>
          </a:xfrm>
          <a:prstGeom prst="rect">
            <a:avLst/>
          </a:prstGeom>
        </p:spPr>
      </p:pic>
      <p:sp>
        <p:nvSpPr>
          <p:cNvPr id="12" name="Rectangle: Diagonal Corners Rounded 23">
            <a:extLst>
              <a:ext uri="{FF2B5EF4-FFF2-40B4-BE49-F238E27FC236}">
                <a16:creationId xmlns:a16="http://schemas.microsoft.com/office/drawing/2014/main" id="{6FD8C13D-B17B-DF5E-2437-DDEE19A9D024}"/>
              </a:ext>
            </a:extLst>
          </p:cNvPr>
          <p:cNvSpPr/>
          <p:nvPr/>
        </p:nvSpPr>
        <p:spPr>
          <a:xfrm>
            <a:off x="33601296" y="4230429"/>
            <a:ext cx="15544800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NPI treatment effects in PG+ population</a:t>
            </a:r>
          </a:p>
        </p:txBody>
      </p:sp>
      <p:sp>
        <p:nvSpPr>
          <p:cNvPr id="2" name="Rectangle: Diagonal Corners Rounded 36">
            <a:extLst>
              <a:ext uri="{FF2B5EF4-FFF2-40B4-BE49-F238E27FC236}">
                <a16:creationId xmlns:a16="http://schemas.microsoft.com/office/drawing/2014/main" id="{F15A673F-0EAF-2594-DD5D-A3316118F433}"/>
              </a:ext>
            </a:extLst>
          </p:cNvPr>
          <p:cNvSpPr/>
          <p:nvPr/>
        </p:nvSpPr>
        <p:spPr>
          <a:xfrm>
            <a:off x="33601296" y="16553844"/>
            <a:ext cx="15544800" cy="157201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LHP588 Phase 2 SPRING Trial: 300 patients with PG+AD with focus on treating cognitive decline and agitation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D3E4B8-DA43-9238-EC7C-63FB08C66E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04948" y="18171223"/>
            <a:ext cx="9531718" cy="52005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E0EB23-3745-AC5F-0212-A49C67E1F7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0993" y="9020072"/>
            <a:ext cx="6301212" cy="100504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206886-60C7-0FF6-34A0-7C0DADCE32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568" y="20845683"/>
            <a:ext cx="14712457" cy="9238055"/>
          </a:xfrm>
          <a:prstGeom prst="rect">
            <a:avLst/>
          </a:prstGeom>
        </p:spPr>
      </p:pic>
      <p:sp>
        <p:nvSpPr>
          <p:cNvPr id="11" name="Rectangle: Diagonal Corners Rounded 19">
            <a:extLst>
              <a:ext uri="{FF2B5EF4-FFF2-40B4-BE49-F238E27FC236}">
                <a16:creationId xmlns:a16="http://schemas.microsoft.com/office/drawing/2014/main" id="{9A34294A-0CA3-A887-6361-5F1A8AC0BBC6}"/>
              </a:ext>
            </a:extLst>
          </p:cNvPr>
          <p:cNvSpPr/>
          <p:nvPr/>
        </p:nvSpPr>
        <p:spPr>
          <a:xfrm>
            <a:off x="911293" y="19180023"/>
            <a:ext cx="15544800" cy="149551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Evidence that atuzaginstat blocked increase of CSF pTau181, a  biomarker of AD agitation (CMAI)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FC9558-4217-B0ED-3D21-E456D52B80D9}"/>
              </a:ext>
            </a:extLst>
          </p:cNvPr>
          <p:cNvSpPr txBox="1"/>
          <p:nvPr/>
        </p:nvSpPr>
        <p:spPr>
          <a:xfrm>
            <a:off x="911293" y="8896764"/>
            <a:ext cx="9502019" cy="140653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/>
              <a:t>Background: </a:t>
            </a:r>
            <a:r>
              <a:rPr lang="en-US" sz="2800" dirty="0"/>
              <a:t>In the phase 2/3 GAIN trial of the </a:t>
            </a:r>
            <a:r>
              <a:rPr lang="en-US" sz="2800" i="1" dirty="0"/>
              <a:t>P. gingivalis</a:t>
            </a:r>
            <a:r>
              <a:rPr lang="en-US" sz="2800" dirty="0"/>
              <a:t> (</a:t>
            </a:r>
            <a:r>
              <a:rPr lang="en-US" sz="2800" i="1" dirty="0"/>
              <a:t>Pg</a:t>
            </a:r>
            <a:r>
              <a:rPr lang="en-US" sz="2800" dirty="0"/>
              <a:t>) gingipain inhibitor atuzaginstat in mild-moderate AD dementia</a:t>
            </a:r>
            <a:r>
              <a:rPr lang="en-US" dirty="0"/>
              <a:t>, </a:t>
            </a:r>
            <a:r>
              <a:rPr lang="en-US" sz="2800" dirty="0"/>
              <a:t> </a:t>
            </a:r>
            <a:endParaRPr lang="en-US" sz="2800" b="1" dirty="0"/>
          </a:p>
          <a:p>
            <a:pPr algn="just"/>
            <a:r>
              <a:rPr lang="en-US" sz="2800" dirty="0"/>
              <a:t>the prespecified subgroup analysis demonstrated efficacy in patients with </a:t>
            </a:r>
            <a:r>
              <a:rPr lang="en-US" sz="2800" i="1" dirty="0"/>
              <a:t>Pg</a:t>
            </a:r>
            <a:r>
              <a:rPr lang="en-US" sz="2800" dirty="0"/>
              <a:t>-positive saliva (PG+), slowing cognitive decline on the ADAS-Cog11 by 57% (p= 0.020, N=244) (</a:t>
            </a:r>
            <a:r>
              <a:rPr lang="en-US" sz="2800" b="1" dirty="0"/>
              <a:t>Fig. 1</a:t>
            </a:r>
            <a:r>
              <a:rPr lang="en-US" sz="2800" dirty="0"/>
              <a:t>)</a:t>
            </a:r>
            <a:r>
              <a:rPr lang="en-US" sz="2800" baseline="30000" dirty="0"/>
              <a:t>1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	An exploratory analysis of the effect of atuzaginstat on AD CSF biomarkers, including pTau181, was prespecified. In addition, the NPI-12 was prespecified as a secondary endpoint, allowing us to determine if atuzaginstat had  an effect on both CSF pTau181 levels and the NPI agitation subdomain.</a:t>
            </a:r>
          </a:p>
          <a:p>
            <a:pPr algn="just"/>
            <a:r>
              <a:rPr lang="en-US" sz="2800" dirty="0"/>
              <a:t> 	Focusing on treating agitation is important because it is a major cause of caregiver distress and patient long-term care placement. However, no disease modifying treatment has been approved for the treatment of AD agitation.</a:t>
            </a:r>
            <a:endParaRPr lang="en-US" sz="2800" b="1" dirty="0"/>
          </a:p>
          <a:p>
            <a:pPr algn="just"/>
            <a:r>
              <a:rPr lang="en-US" sz="2800" b="1" dirty="0"/>
              <a:t>Methods: </a:t>
            </a:r>
            <a:r>
              <a:rPr lang="en-US" sz="2800" dirty="0"/>
              <a:t>The Phase 2/3 GAIN study was a 3-arm RCT in 643 subjects with baseline MMSE of 12-24 randomized to one of two doses of atuzaginstat (40mg or 80mg BID) or placebo for 48 weeks. CSF was collected at baseline and end of study in a subset of patients. The NPI-12 was administered at baseline and weeks 24 and 48. New post-hoc analyses were conducted to evaluate the effect of both doses of atuzaginstat on the 12 NPI subdomains using a MMRM analysis. PG+</a:t>
            </a:r>
            <a:r>
              <a:rPr lang="en-US" sz="2800" i="1" dirty="0"/>
              <a:t> </a:t>
            </a:r>
            <a:r>
              <a:rPr lang="en-US" sz="2800" dirty="0"/>
              <a:t>and PG-  groups were analyzed separately. </a:t>
            </a:r>
          </a:p>
          <a:p>
            <a:endParaRPr lang="en-US" sz="2800" b="1" dirty="0"/>
          </a:p>
          <a:p>
            <a:endParaRPr lang="en-US" sz="4400" b="1" dirty="0"/>
          </a:p>
          <a:p>
            <a:endParaRPr lang="en-US" sz="4400" b="1" dirty="0"/>
          </a:p>
          <a:p>
            <a:endParaRPr lang="en-US" sz="4400" b="1" dirty="0"/>
          </a:p>
          <a:p>
            <a:endParaRPr lang="en-US" sz="4400" b="1" dirty="0"/>
          </a:p>
          <a:p>
            <a:endParaRPr lang="en-US" sz="4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57D25C-E613-9FE2-C095-3CF679412C75}"/>
              </a:ext>
            </a:extLst>
          </p:cNvPr>
          <p:cNvSpPr txBox="1"/>
          <p:nvPr/>
        </p:nvSpPr>
        <p:spPr>
          <a:xfrm>
            <a:off x="911293" y="5168270"/>
            <a:ext cx="15481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We present CSF AD biomarker data from the GAIN trial</a:t>
            </a:r>
            <a:r>
              <a:rPr lang="en-US" sz="2800" baseline="30000" dirty="0"/>
              <a:t>1</a:t>
            </a:r>
            <a:r>
              <a:rPr lang="en-US" sz="2800" dirty="0"/>
              <a:t> that shows an effect of atuzaginstat on CSF pTau181. CSF pTau181 levels have been shown by others to correlate with total score on the Cohen-Mansfield Agitation Inventory (CMAI)</a:t>
            </a:r>
            <a:r>
              <a:rPr lang="en-US" sz="2800" baseline="30000" dirty="0"/>
              <a:t>2,3</a:t>
            </a:r>
            <a:r>
              <a:rPr lang="en-US" sz="2800" dirty="0"/>
              <a:t>. Using the  Neuropsychiatric Inventory (NPI), we demonstrate an effect of atuzaginstat on a cluster of neuropsychiatric symptoms, </a:t>
            </a:r>
            <a:r>
              <a:rPr lang="en-US" sz="2800" b="1" dirty="0"/>
              <a:t>including agitation</a:t>
            </a:r>
            <a:r>
              <a:rPr lang="en-US" sz="2800" dirty="0"/>
              <a:t>, in subjects with mild-moderate dementia and </a:t>
            </a:r>
            <a:r>
              <a:rPr lang="en-US" sz="2800" i="1" dirty="0"/>
              <a:t>P. gingivalis</a:t>
            </a:r>
            <a:r>
              <a:rPr lang="en-US" sz="2800" dirty="0"/>
              <a:t>-positive saliva (PG+).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462B3DE-5033-D43D-9720-6E60A88E087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699" b="2558"/>
          <a:stretch>
            <a:fillRect/>
          </a:stretch>
        </p:blipFill>
        <p:spPr>
          <a:xfrm>
            <a:off x="17540844" y="5190527"/>
            <a:ext cx="15298291" cy="212821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0995B9C-C3EC-70DF-F80A-0D0CC0727EC9}"/>
              </a:ext>
            </a:extLst>
          </p:cNvPr>
          <p:cNvSpPr txBox="1"/>
          <p:nvPr/>
        </p:nvSpPr>
        <p:spPr>
          <a:xfrm>
            <a:off x="4391917" y="21186678"/>
            <a:ext cx="11265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/>
              <a:t>Effect of atuzaginstat on longitudinal increase of CSF pTau181 over 48 weeks.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21A28B-B4A7-33F4-C69F-75F1A90D4677}"/>
              </a:ext>
            </a:extLst>
          </p:cNvPr>
          <p:cNvSpPr txBox="1"/>
          <p:nvPr/>
        </p:nvSpPr>
        <p:spPr>
          <a:xfrm>
            <a:off x="12950774" y="9228074"/>
            <a:ext cx="3505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dirty="0">
                <a:cs typeface="Arial" panose="020B0604020202020204" pitchFamily="34" charset="0"/>
              </a:rPr>
              <a:t>ADAS-Cog11 PG+</a:t>
            </a:r>
            <a:r>
              <a:rPr lang="en-US" sz="3600" dirty="0"/>
              <a:t>.</a:t>
            </a:r>
          </a:p>
        </p:txBody>
      </p:sp>
      <p:sp>
        <p:nvSpPr>
          <p:cNvPr id="66" name="Rectangle: Rounded Corners 17">
            <a:extLst>
              <a:ext uri="{FF2B5EF4-FFF2-40B4-BE49-F238E27FC236}">
                <a16:creationId xmlns:a16="http://schemas.microsoft.com/office/drawing/2014/main" id="{BCB280C5-60CC-FABC-F346-B665537B1BCC}"/>
              </a:ext>
            </a:extLst>
          </p:cNvPr>
          <p:cNvSpPr/>
          <p:nvPr/>
        </p:nvSpPr>
        <p:spPr>
          <a:xfrm>
            <a:off x="44117229" y="24199251"/>
            <a:ext cx="6060564" cy="3698601"/>
          </a:xfrm>
          <a:prstGeom prst="roundRect">
            <a:avLst>
              <a:gd name="adj" fmla="val 12752"/>
            </a:avLst>
          </a:prstGeom>
          <a:solidFill>
            <a:srgbClr val="485AFF"/>
          </a:solidFill>
          <a:ln>
            <a:noFill/>
          </a:ln>
          <a:effectLst>
            <a:outerShdw blurRad="546100" dist="127000" dir="30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  <a:defRPr/>
            </a:pP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Endpoints</a:t>
            </a:r>
          </a:p>
          <a:p>
            <a:pPr marL="342899" indent="-342899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Primary:  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ADAS-Cog11 </a:t>
            </a:r>
          </a:p>
          <a:p>
            <a:pPr marL="342899" indent="-342899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Secondaries: 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CDR-SB, ADCS-ADL, MMSE, 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CMAI to measure agitation for Regulatory pathway</a:t>
            </a:r>
            <a:endParaRPr lang="en-US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99" indent="-342899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Primary disease biomarker:  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Whole brain volume MRI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99" indent="-342899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Biomarkers:  </a:t>
            </a:r>
            <a:r>
              <a:rPr lang="en-US" sz="20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Pg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Saliva, Anti-</a:t>
            </a:r>
            <a:r>
              <a:rPr lang="en-US" sz="20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Pg</a:t>
            </a:r>
            <a:r>
              <a:rPr lang="en-US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IgG in serum, plasma p-tau 217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740ADF7D-7E36-A5F1-C707-452F662FEE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19225" y="23838197"/>
            <a:ext cx="13033134" cy="4917892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257925AF-D6EA-E52F-5069-A41B2AAC7E29}"/>
              </a:ext>
            </a:extLst>
          </p:cNvPr>
          <p:cNvSpPr txBox="1"/>
          <p:nvPr/>
        </p:nvSpPr>
        <p:spPr>
          <a:xfrm>
            <a:off x="34231407" y="23036795"/>
            <a:ext cx="147240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/>
              <a:t>LHP588: </a:t>
            </a:r>
            <a:r>
              <a:rPr lang="en-US" sz="3600" dirty="0"/>
              <a:t>New structure, same MOA as atuzaginstat. Potent, once daily dosing, </a:t>
            </a:r>
          </a:p>
          <a:p>
            <a:pPr algn="just"/>
            <a:r>
              <a:rPr lang="en-US" sz="3600" dirty="0"/>
              <a:t>well tolerated in Phase 1 supporting safety.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www.springclinicaltrial.com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endParaRPr lang="en-US" sz="36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7D8C405-0E0C-E314-C9B2-94796DCA9B53}"/>
              </a:ext>
            </a:extLst>
          </p:cNvPr>
          <p:cNvSpPr txBox="1"/>
          <p:nvPr/>
        </p:nvSpPr>
        <p:spPr>
          <a:xfrm>
            <a:off x="17957016" y="5249941"/>
            <a:ext cx="1665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Fig. 3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AA8CD7D-D6E2-2982-738B-4C55E1F17449}"/>
              </a:ext>
            </a:extLst>
          </p:cNvPr>
          <p:cNvSpPr txBox="1"/>
          <p:nvPr/>
        </p:nvSpPr>
        <p:spPr>
          <a:xfrm>
            <a:off x="34841758" y="5249941"/>
            <a:ext cx="15263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Fig. 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30EF5B0-CB14-08F5-7C51-E9A3EB9E9B9C}"/>
              </a:ext>
            </a:extLst>
          </p:cNvPr>
          <p:cNvSpPr txBox="1"/>
          <p:nvPr/>
        </p:nvSpPr>
        <p:spPr>
          <a:xfrm>
            <a:off x="36368138" y="5249898"/>
            <a:ext cx="11550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Analysis of atuzaginstat treatment effect reveals a cluster of neuropsychiatric sx including agitation.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F0C8B80-14D7-A98C-8F2C-3450F63FC4BF}"/>
              </a:ext>
            </a:extLst>
          </p:cNvPr>
          <p:cNvSpPr txBox="1"/>
          <p:nvPr/>
        </p:nvSpPr>
        <p:spPr>
          <a:xfrm>
            <a:off x="19482224" y="5115600"/>
            <a:ext cx="137506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The 12 Subdomains of the NPI. The PG+ group shows </a:t>
            </a:r>
          </a:p>
          <a:p>
            <a:r>
              <a:rPr lang="en-US" sz="4400" dirty="0"/>
              <a:t>benefit in multiple domains, whereas PG- shows no benefit.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86BF26F-AFD1-05E5-9D50-7A2B302AB0EA}"/>
              </a:ext>
            </a:extLst>
          </p:cNvPr>
          <p:cNvSpPr txBox="1"/>
          <p:nvPr/>
        </p:nvSpPr>
        <p:spPr>
          <a:xfrm>
            <a:off x="17637073" y="6584042"/>
            <a:ext cx="714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a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AF9307A-6C3D-0015-9A9D-596DFF99C778}"/>
              </a:ext>
            </a:extLst>
          </p:cNvPr>
          <p:cNvSpPr txBox="1"/>
          <p:nvPr/>
        </p:nvSpPr>
        <p:spPr>
          <a:xfrm>
            <a:off x="17637073" y="15397415"/>
            <a:ext cx="714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b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BF282E-EC98-43BE-2CFB-D66256FF5898}"/>
              </a:ext>
            </a:extLst>
          </p:cNvPr>
          <p:cNvGrpSpPr/>
          <p:nvPr/>
        </p:nvGrpSpPr>
        <p:grpSpPr>
          <a:xfrm>
            <a:off x="17320496" y="26509987"/>
            <a:ext cx="17222373" cy="3397648"/>
            <a:chOff x="16441819" y="29916559"/>
            <a:chExt cx="17222373" cy="3397648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C33F70D2-8795-8F8E-1EBC-2B9D6CA8D0E9}"/>
                </a:ext>
              </a:extLst>
            </p:cNvPr>
            <p:cNvGrpSpPr/>
            <p:nvPr/>
          </p:nvGrpSpPr>
          <p:grpSpPr>
            <a:xfrm>
              <a:off x="16441819" y="31019322"/>
              <a:ext cx="17222373" cy="2294885"/>
              <a:chOff x="16733350" y="26310142"/>
              <a:chExt cx="17222373" cy="2294885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C1B82D41-D5B2-FC2A-7A92-04F623ECF7EA}"/>
                  </a:ext>
                </a:extLst>
              </p:cNvPr>
              <p:cNvSpPr txBox="1"/>
              <p:nvPr/>
            </p:nvSpPr>
            <p:spPr>
              <a:xfrm>
                <a:off x="16733350" y="26310142"/>
                <a:ext cx="167190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2. Bloniecki  et al., Agitation in dementia: relation to core cerebrospinal fluid    	biomarker levels. Dement Geriatr Cogn Dis Extra. 2014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4E4B2BB7-EB44-245E-EF92-CEF34ACBB755}"/>
                  </a:ext>
                </a:extLst>
              </p:cNvPr>
              <p:cNvSpPr txBox="1"/>
              <p:nvPr/>
            </p:nvSpPr>
            <p:spPr>
              <a:xfrm>
                <a:off x="16747624" y="27404698"/>
                <a:ext cx="172080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3. Hendrix et al., Cohen-mansfield agitation inventory total score as a  measure of 	agitation and aggression in Alzheimer's disease: A factor 	analysis. Int Psychogeriatr. 	2025</a:t>
                </a:r>
              </a:p>
            </p:txBody>
          </p: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243BC06-2321-9911-9717-E7A36F286CFB}"/>
                </a:ext>
              </a:extLst>
            </p:cNvPr>
            <p:cNvSpPr txBox="1"/>
            <p:nvPr/>
          </p:nvSpPr>
          <p:spPr>
            <a:xfrm>
              <a:off x="16456093" y="29916559"/>
              <a:ext cx="1028403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600" dirty="0">
                  <a:ln w="0">
                    <a:noFill/>
                  </a:ln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Open Sans" panose="020B0606030504020204" pitchFamily="34" charset="0"/>
                  <a:cs typeface="Open Sans" panose="020B0606030504020204" pitchFamily="34" charset="0"/>
                </a:rPr>
                <a:t>1. Detke MJ, et al., AD/PD Conference 2022; Mar 23:</a:t>
              </a:r>
            </a:p>
            <a:p>
              <a:r>
                <a:rPr lang="fr-FR" sz="3600" dirty="0">
                  <a:ln w="0">
                    <a:noFill/>
                  </a:ln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Open Sans" panose="020B0606030504020204" pitchFamily="34" charset="0"/>
                  <a:cs typeface="Open Sans" panose="020B0606030504020204" pitchFamily="34" charset="0"/>
                </a:rPr>
                <a:t> 	https://www.vidementia.com/video/tivmocixwx0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52" name="Picture 151">
            <a:extLst>
              <a:ext uri="{FF2B5EF4-FFF2-40B4-BE49-F238E27FC236}">
                <a16:creationId xmlns:a16="http://schemas.microsoft.com/office/drawing/2014/main" id="{B4AD6B6E-2506-AD0B-385A-B96AE9C8E4D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17869"/>
          <a:stretch>
            <a:fillRect/>
          </a:stretch>
        </p:blipFill>
        <p:spPr>
          <a:xfrm>
            <a:off x="34841758" y="6687296"/>
            <a:ext cx="5720761" cy="5126869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2450F73E-DBB0-8D4B-146D-E4C43D80349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18937"/>
          <a:stretch>
            <a:fillRect/>
          </a:stretch>
        </p:blipFill>
        <p:spPr>
          <a:xfrm>
            <a:off x="42873155" y="6666356"/>
            <a:ext cx="6084927" cy="5126869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A8C304CA-713E-CBF9-FFDA-172D9876F54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b="18683"/>
          <a:stretch>
            <a:fillRect/>
          </a:stretch>
        </p:blipFill>
        <p:spPr>
          <a:xfrm>
            <a:off x="34953730" y="11668795"/>
            <a:ext cx="5461257" cy="4654145"/>
          </a:xfrm>
          <a:prstGeom prst="rect">
            <a:avLst/>
          </a:prstGeom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67014BBA-256F-EB40-CD5C-49513DCD692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21154"/>
          <a:stretch>
            <a:fillRect/>
          </a:stretch>
        </p:blipFill>
        <p:spPr>
          <a:xfrm>
            <a:off x="43064934" y="11639381"/>
            <a:ext cx="5646405" cy="4743777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694B1A3F-575C-83DA-4EAE-8418768C12DF}"/>
              </a:ext>
            </a:extLst>
          </p:cNvPr>
          <p:cNvSpPr txBox="1"/>
          <p:nvPr/>
        </p:nvSpPr>
        <p:spPr>
          <a:xfrm>
            <a:off x="34927199" y="6672604"/>
            <a:ext cx="4892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443689B-144A-536A-4F11-95265A438ADE}"/>
              </a:ext>
            </a:extLst>
          </p:cNvPr>
          <p:cNvSpPr txBox="1"/>
          <p:nvPr/>
        </p:nvSpPr>
        <p:spPr>
          <a:xfrm>
            <a:off x="43064934" y="6793782"/>
            <a:ext cx="514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b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BD62F0E7-27BB-3344-2A51-BEE17F459CE3}"/>
              </a:ext>
            </a:extLst>
          </p:cNvPr>
          <p:cNvSpPr txBox="1"/>
          <p:nvPr/>
        </p:nvSpPr>
        <p:spPr>
          <a:xfrm>
            <a:off x="35005409" y="11757322"/>
            <a:ext cx="810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c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89EE0AE-7487-4F09-ACB9-4AF49D8B1CE8}"/>
              </a:ext>
            </a:extLst>
          </p:cNvPr>
          <p:cNvSpPr txBox="1"/>
          <p:nvPr/>
        </p:nvSpPr>
        <p:spPr>
          <a:xfrm>
            <a:off x="43224784" y="11890559"/>
            <a:ext cx="514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d</a:t>
            </a:r>
          </a:p>
        </p:txBody>
      </p:sp>
      <p:pic>
        <p:nvPicPr>
          <p:cNvPr id="177" name="Picture 176">
            <a:extLst>
              <a:ext uri="{FF2B5EF4-FFF2-40B4-BE49-F238E27FC236}">
                <a16:creationId xmlns:a16="http://schemas.microsoft.com/office/drawing/2014/main" id="{1B3CCC32-50BC-73F3-598A-AED444E70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840122" y="10976272"/>
            <a:ext cx="3060700" cy="1562100"/>
          </a:xfrm>
          <a:prstGeom prst="rect">
            <a:avLst/>
          </a:prstGeom>
        </p:spPr>
      </p:pic>
      <p:sp>
        <p:nvSpPr>
          <p:cNvPr id="178" name="Rectangle: Diagonal Corners Rounded 36">
            <a:extLst>
              <a:ext uri="{FF2B5EF4-FFF2-40B4-BE49-F238E27FC236}">
                <a16:creationId xmlns:a16="http://schemas.microsoft.com/office/drawing/2014/main" id="{27B2913B-344D-3795-27BA-9A9D12DBBE14}"/>
              </a:ext>
            </a:extLst>
          </p:cNvPr>
          <p:cNvSpPr/>
          <p:nvPr/>
        </p:nvSpPr>
        <p:spPr>
          <a:xfrm>
            <a:off x="33537552" y="16683274"/>
            <a:ext cx="15544800" cy="157201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8000">
                <a:srgbClr val="485AFF"/>
              </a:gs>
              <a:gs pos="93000">
                <a:srgbClr val="00BDFF"/>
              </a:gs>
            </a:gsLst>
            <a:lin ang="0" scaled="0"/>
          </a:gradFill>
          <a:ln>
            <a:noFill/>
          </a:ln>
          <a:effectLst>
            <a:outerShdw blurRad="139700" dir="18900000" sy="23000" kx="-1200000" algn="bl" rotWithShape="0">
              <a:prstClr val="black">
                <a:alpha val="27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98">
              <a:defRPr/>
            </a:pPr>
            <a:r>
              <a:rPr lang="en-US" sz="40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LHP588 Phase 2 SPRING Trial: 300 patients with PG+AD with focus on treating cognitive decline and agitation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E3C872DD-1A97-F05B-5DA8-6D98610FABA9}"/>
              </a:ext>
            </a:extLst>
          </p:cNvPr>
          <p:cNvSpPr txBox="1"/>
          <p:nvPr/>
        </p:nvSpPr>
        <p:spPr>
          <a:xfrm>
            <a:off x="33254785" y="15884779"/>
            <a:ext cx="31133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Conclusions: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CF47C361-D032-760F-1652-5D9AA7D591F9}"/>
              </a:ext>
            </a:extLst>
          </p:cNvPr>
          <p:cNvSpPr txBox="1"/>
          <p:nvPr/>
        </p:nvSpPr>
        <p:spPr>
          <a:xfrm>
            <a:off x="6979802" y="18558827"/>
            <a:ext cx="20182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Results:</a:t>
            </a:r>
          </a:p>
        </p:txBody>
      </p:sp>
    </p:spTree>
    <p:extLst>
      <p:ext uri="{BB962C8B-B14F-4D97-AF65-F5344CB8AC3E}">
        <p14:creationId xmlns:p14="http://schemas.microsoft.com/office/powerpoint/2010/main" val="30908419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21413</TotalTime>
  <Words>768</Words>
  <Application>Microsoft Office PowerPoint</Application>
  <PresentationFormat>Custom</PresentationFormat>
  <Paragraphs>52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baumbarp baumbarp</dc:creator>
  <cp:lastModifiedBy>Stephen Dominy</cp:lastModifiedBy>
  <cp:revision>152</cp:revision>
  <cp:lastPrinted>2023-06-15T15:14:53Z</cp:lastPrinted>
  <dcterms:created xsi:type="dcterms:W3CDTF">2023-06-15T14:16:12Z</dcterms:created>
  <dcterms:modified xsi:type="dcterms:W3CDTF">2026-05-18T17:33:59Z</dcterms:modified>
</cp:coreProperties>
</file>